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39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 sz="16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10/17/2018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 dirty="0">
              <a:solidFill>
                <a:schemeClr val="tx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2564904"/>
            <a:ext cx="3672408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Risks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065" y="4046486"/>
            <a:ext cx="3654070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Follow-up Actions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49223" y="4442486"/>
            <a:ext cx="2649288" cy="1556272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800" dirty="0">
              <a:solidFill>
                <a:schemeClr val="tx1"/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046661"/>
            <a:ext cx="3797103" cy="503154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784" y="1046661"/>
            <a:ext cx="4746264" cy="503154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8064" y="1143401"/>
            <a:ext cx="3665256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Issues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48064" y="1580540"/>
            <a:ext cx="3650447" cy="912356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List main issues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45073" y="109793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Subject</a:t>
            </a:r>
            <a:br>
              <a:rPr lang="en-US" sz="2400" dirty="0" smtClean="0"/>
            </a:b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1586" y="1124744"/>
            <a:ext cx="4530454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Overview and Current Status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1586" y="1568328"/>
            <a:ext cx="4530454" cy="4430429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Give a general overview of what you </a:t>
            </a:r>
            <a:r>
              <a:rPr lang="en-US" sz="1000" smtClean="0">
                <a:solidFill>
                  <a:srgbClr val="FF0000"/>
                </a:solidFill>
              </a:rPr>
              <a:t>are reporting on. 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Insert updates, graphs, relevant info for the intended audience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642"/>
              </p:ext>
            </p:extLst>
          </p:nvPr>
        </p:nvGraphicFramePr>
        <p:xfrm>
          <a:off x="5148065" y="4505672"/>
          <a:ext cx="3600401" cy="149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267"/>
                <a:gridCol w="1109422"/>
                <a:gridCol w="907712"/>
              </a:tblGrid>
              <a:tr h="216024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Action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3448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90872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773695" y="109792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Date: </a:t>
            </a:r>
            <a:r>
              <a:rPr lang="en-US" sz="1800" dirty="0" smtClean="0">
                <a:solidFill>
                  <a:srgbClr val="FF0000"/>
                </a:solidFill>
              </a:rPr>
              <a:t>[Insert date]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Owner: </a:t>
            </a:r>
            <a:r>
              <a:rPr lang="en-US" sz="1800" dirty="0" smtClean="0">
                <a:solidFill>
                  <a:srgbClr val="FF0000"/>
                </a:solidFill>
              </a:rPr>
              <a:t>Your Name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174115"/>
              </p:ext>
            </p:extLst>
          </p:nvPr>
        </p:nvGraphicFramePr>
        <p:xfrm>
          <a:off x="5148064" y="2990897"/>
          <a:ext cx="3618753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38"/>
                <a:gridCol w="1115077"/>
                <a:gridCol w="912338"/>
              </a:tblGrid>
              <a:tr h="152409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Mitigation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49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2564904"/>
            <a:ext cx="3672408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Risks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065" y="4046486"/>
            <a:ext cx="3654070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Follow-up Actions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49223" y="4442486"/>
            <a:ext cx="2649288" cy="1556272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800" dirty="0">
              <a:solidFill>
                <a:schemeClr val="tx1"/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046661"/>
            <a:ext cx="3797103" cy="503154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784" y="1046661"/>
            <a:ext cx="4746264" cy="503154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8064" y="1143401"/>
            <a:ext cx="3665256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Issues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48064" y="1580540"/>
            <a:ext cx="3650447" cy="912356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List main issues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45073" y="109793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Subject</a:t>
            </a:r>
            <a:br>
              <a:rPr lang="en-US" sz="2400" dirty="0" smtClean="0"/>
            </a:b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1586" y="1124744"/>
            <a:ext cx="4530454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Overview and Current Status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1586" y="1568328"/>
            <a:ext cx="4530454" cy="4430429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Give a general overview of what you </a:t>
            </a:r>
            <a:r>
              <a:rPr lang="en-US" sz="1000" smtClean="0">
                <a:solidFill>
                  <a:srgbClr val="FF0000"/>
                </a:solidFill>
              </a:rPr>
              <a:t>are reporting on. 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Insert updates, graphs, relevant info for the intended audience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812540"/>
              </p:ext>
            </p:extLst>
          </p:nvPr>
        </p:nvGraphicFramePr>
        <p:xfrm>
          <a:off x="5148065" y="4505672"/>
          <a:ext cx="3600401" cy="149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267"/>
                <a:gridCol w="1109422"/>
                <a:gridCol w="907712"/>
              </a:tblGrid>
              <a:tr h="216024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Action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3448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90872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773695" y="109792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Date: </a:t>
            </a:r>
            <a:r>
              <a:rPr lang="en-US" sz="1800" dirty="0" smtClean="0">
                <a:solidFill>
                  <a:srgbClr val="FF0000"/>
                </a:solidFill>
              </a:rPr>
              <a:t>[Insert date]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Owner: </a:t>
            </a:r>
            <a:r>
              <a:rPr lang="en-US" sz="1800" dirty="0" smtClean="0">
                <a:solidFill>
                  <a:srgbClr val="FF0000"/>
                </a:solidFill>
              </a:rPr>
              <a:t>Your Name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939988"/>
              </p:ext>
            </p:extLst>
          </p:nvPr>
        </p:nvGraphicFramePr>
        <p:xfrm>
          <a:off x="5148064" y="2990897"/>
          <a:ext cx="3618753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38"/>
                <a:gridCol w="1115077"/>
                <a:gridCol w="912338"/>
              </a:tblGrid>
              <a:tr h="152409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Mitigation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404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2564904"/>
            <a:ext cx="3672408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Risks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065" y="4046486"/>
            <a:ext cx="3654070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Follow-up Actions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046661"/>
            <a:ext cx="3797103" cy="5118642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784" y="1046660"/>
            <a:ext cx="4746264" cy="5118643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8064" y="1143401"/>
            <a:ext cx="3665256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Issues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48064" y="1580540"/>
            <a:ext cx="3650447" cy="912356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</a:rPr>
              <a:t>Low volumes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</a:rPr>
              <a:t>Timeliness of changes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</a:rPr>
              <a:t>Custom features for large customers</a:t>
            </a:r>
            <a:endParaRPr lang="en-US" sz="1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45073" y="109793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Customer Satisfaction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1586" y="1124744"/>
            <a:ext cx="4530454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Overview and Current Status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1586" y="1568328"/>
            <a:ext cx="4530454" cy="4430429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CSAT has been going up and down in the past period, mainly due to low volumes, making results statistically unstable.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Large customers mostly have issues with their custom service features.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Smaller customers mainly have problems with the timeliness of delivery of changes to their services.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Service improvement plans have been put into place and will be managed through the Continual Improvement process.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4517"/>
              </p:ext>
            </p:extLst>
          </p:nvPr>
        </p:nvGraphicFramePr>
        <p:xfrm>
          <a:off x="5184067" y="4509120"/>
          <a:ext cx="3600401" cy="1587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267"/>
                <a:gridCol w="1109422"/>
                <a:gridCol w="907712"/>
              </a:tblGrid>
              <a:tr h="241595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Action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9649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CSAT Manager</a:t>
                      </a:r>
                      <a:r>
                        <a:rPr lang="en-US" sz="800" baseline="0" dirty="0" smtClean="0"/>
                        <a:t> to send out more surveys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CSAT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31/8/2020</a:t>
                      </a:r>
                      <a:endParaRPr lang="en-US" sz="800" dirty="0"/>
                    </a:p>
                  </a:txBody>
                  <a:tcPr/>
                </a:tc>
              </a:tr>
              <a:tr h="241595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SIPs to be followed up on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CSI Team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31/8/2020</a:t>
                      </a:r>
                      <a:endParaRPr lang="en-US" sz="800" dirty="0"/>
                    </a:p>
                  </a:txBody>
                  <a:tcPr/>
                </a:tc>
              </a:tr>
              <a:tr h="241595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41595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41595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773695" y="109792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Date:3/8/2020</a:t>
            </a: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Owner: </a:t>
            </a:r>
            <a:r>
              <a:rPr lang="en-US" sz="1800" dirty="0" smtClean="0">
                <a:solidFill>
                  <a:schemeClr val="tx1"/>
                </a:solidFill>
              </a:rPr>
              <a:t>CSAT Manager</a:t>
            </a:r>
            <a:endParaRPr lang="en-US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828667"/>
              </p:ext>
            </p:extLst>
          </p:nvPr>
        </p:nvGraphicFramePr>
        <p:xfrm>
          <a:off x="5148064" y="2990897"/>
          <a:ext cx="3618753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38"/>
                <a:gridCol w="1115077"/>
                <a:gridCol w="912338"/>
              </a:tblGrid>
              <a:tr h="152409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Mitigation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Low volumes result in volatile CSAT results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Send out more surveys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31/8/2020</a:t>
                      </a:r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29" y="4005575"/>
            <a:ext cx="4290568" cy="184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404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2564904"/>
            <a:ext cx="3672408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Risks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065" y="4046486"/>
            <a:ext cx="3654070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Follow-up Actions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49223" y="4442486"/>
            <a:ext cx="2649288" cy="1556272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800" dirty="0">
              <a:solidFill>
                <a:schemeClr val="tx1"/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046661"/>
            <a:ext cx="3797103" cy="503154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784" y="1046661"/>
            <a:ext cx="4746264" cy="503154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8064" y="1143401"/>
            <a:ext cx="3665256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Issues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48064" y="1580540"/>
            <a:ext cx="3650447" cy="912356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</a:rPr>
              <a:t>Hard to reach customers to talk about their complaints</a:t>
            </a:r>
            <a:endParaRPr lang="en-US" sz="1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45073" y="109793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Customer Complaints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1586" y="1124744"/>
            <a:ext cx="4530454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Overview and Current Status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1586" y="1568328"/>
            <a:ext cx="4530454" cy="4430429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An increase of customer complaints about the new email service has been received lately.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The nature of the complaints is as follows: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97318"/>
              </p:ext>
            </p:extLst>
          </p:nvPr>
        </p:nvGraphicFramePr>
        <p:xfrm>
          <a:off x="5148065" y="4505672"/>
          <a:ext cx="3600401" cy="152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267"/>
                <a:gridCol w="1109422"/>
                <a:gridCol w="907712"/>
              </a:tblGrid>
              <a:tr h="216024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Action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3448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Contact CSAT Manager and technical teams to define improvement plan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BRM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31/7/2066</a:t>
                      </a:r>
                      <a:endParaRPr lang="en-US" sz="800" dirty="0"/>
                    </a:p>
                  </a:txBody>
                  <a:tcPr/>
                </a:tc>
              </a:tr>
              <a:tr h="190872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773695" y="109792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Date: </a:t>
            </a:r>
            <a:r>
              <a:rPr lang="en-US" sz="1800" dirty="0" smtClean="0">
                <a:solidFill>
                  <a:srgbClr val="FF0000"/>
                </a:solidFill>
              </a:rPr>
              <a:t>6/6/2066</a:t>
            </a: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Owner: </a:t>
            </a:r>
            <a:r>
              <a:rPr lang="en-US" sz="1800" dirty="0" smtClean="0">
                <a:solidFill>
                  <a:srgbClr val="FF0000"/>
                </a:solidFill>
              </a:rPr>
              <a:t>John Doe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897533"/>
              </p:ext>
            </p:extLst>
          </p:nvPr>
        </p:nvGraphicFramePr>
        <p:xfrm>
          <a:off x="5148064" y="2990897"/>
          <a:ext cx="3618753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38"/>
                <a:gridCol w="1115077"/>
                <a:gridCol w="912338"/>
              </a:tblGrid>
              <a:tr h="152409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Mitigation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Increase of complaints leads to lower CSAT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Focus on fixing</a:t>
                      </a:r>
                      <a:r>
                        <a:rPr lang="en-US" sz="800" baseline="0" dirty="0" smtClean="0"/>
                        <a:t> root causes of complaints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31/7/2066</a:t>
                      </a:r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62434"/>
            <a:ext cx="4282339" cy="2334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395940"/>
              </p:ext>
            </p:extLst>
          </p:nvPr>
        </p:nvGraphicFramePr>
        <p:xfrm>
          <a:off x="782880" y="2276871"/>
          <a:ext cx="3696072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36"/>
                <a:gridCol w="1848036"/>
              </a:tblGrid>
              <a:tr h="177109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Complaints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Volume</a:t>
                      </a:r>
                      <a:endParaRPr lang="en-GB" sz="1000" dirty="0"/>
                    </a:p>
                  </a:txBody>
                  <a:tcPr/>
                </a:tc>
              </a:tr>
              <a:tr h="176333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Slowness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55%</a:t>
                      </a:r>
                      <a:endParaRPr lang="en-GB" sz="1000" dirty="0"/>
                    </a:p>
                  </a:txBody>
                  <a:tcPr/>
                </a:tc>
              </a:tr>
              <a:tr h="21618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Mail gets lost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25%</a:t>
                      </a:r>
                      <a:endParaRPr lang="en-GB" sz="1000" dirty="0"/>
                    </a:p>
                  </a:txBody>
                  <a:tcPr/>
                </a:tc>
              </a:tr>
              <a:tr h="21618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Interface issues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15%</a:t>
                      </a:r>
                      <a:endParaRPr lang="en-GB" sz="1000" dirty="0"/>
                    </a:p>
                  </a:txBody>
                  <a:tcPr/>
                </a:tc>
              </a:tr>
              <a:tr h="21618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Other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5%</a:t>
                      </a:r>
                      <a:endParaRPr lang="en-GB" sz="1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404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2564904"/>
            <a:ext cx="3672408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Risks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065" y="4046486"/>
            <a:ext cx="3654070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Follow-up Actions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49223" y="4442486"/>
            <a:ext cx="2649288" cy="1556272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800" dirty="0">
              <a:solidFill>
                <a:schemeClr val="tx1"/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 marL="88900" indent="-88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046661"/>
            <a:ext cx="3797103" cy="503154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784" y="1046661"/>
            <a:ext cx="4746264" cy="503154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8064" y="1143401"/>
            <a:ext cx="3665256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Issues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48064" y="1580540"/>
            <a:ext cx="3650447" cy="912356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</a:rPr>
              <a:t>Increasing capacity takes too long</a:t>
            </a:r>
            <a:endParaRPr lang="en-US" sz="1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 smtClean="0">
              <a:solidFill>
                <a:srgbClr val="000000">
                  <a:lumMod val="75000"/>
                </a:srgb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sz="1000" dirty="0">
              <a:solidFill>
                <a:srgbClr val="000000">
                  <a:lumMod val="75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45073" y="109793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Demand Management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1586" y="1124744"/>
            <a:ext cx="4530454" cy="396000"/>
          </a:xfrm>
          <a:prstGeom prst="roundRect">
            <a:avLst>
              <a:gd name="adj" fmla="val 14331"/>
            </a:avLst>
          </a:prstGeom>
          <a:solidFill>
            <a:srgbClr val="3333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-128"/>
                <a:cs typeface="Arial" pitchFamily="34" charset="0"/>
              </a:rPr>
              <a:t>Overview and Current Status</a:t>
            </a:r>
            <a:endParaRPr lang="en-US" sz="1400" b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1586" y="1568328"/>
            <a:ext cx="4530454" cy="4430429"/>
          </a:xfrm>
          <a:prstGeom prst="roundRect">
            <a:avLst>
              <a:gd name="adj" fmla="val 2470"/>
            </a:avLst>
          </a:prstGeom>
          <a:solidFill>
            <a:schemeClr val="bg1"/>
          </a:solidFill>
          <a:ln w="31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72000" bIns="36000" rtlCol="0" anchor="t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1000" dirty="0" smtClean="0">
                <a:solidFill>
                  <a:schemeClr val="tx1"/>
                </a:solidFill>
              </a:rPr>
              <a:t>The following shows actual service demand versus available capacity. The threshold for increasing capacity is set at 80% of maximum capacity available</a:t>
            </a:r>
            <a:r>
              <a:rPr lang="en-US" sz="1000" dirty="0" smtClean="0">
                <a:solidFill>
                  <a:srgbClr val="FF0000"/>
                </a:solidFill>
              </a:rPr>
              <a:t>. 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341350"/>
              </p:ext>
            </p:extLst>
          </p:nvPr>
        </p:nvGraphicFramePr>
        <p:xfrm>
          <a:off x="5148065" y="4505672"/>
          <a:ext cx="3600401" cy="152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267"/>
                <a:gridCol w="1109422"/>
                <a:gridCol w="907712"/>
              </a:tblGrid>
              <a:tr h="216024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Action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3448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Streamline</a:t>
                      </a:r>
                      <a:r>
                        <a:rPr lang="en-US" sz="800" baseline="0" dirty="0" smtClean="0"/>
                        <a:t> capacity increase process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Capacity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30/6/2048</a:t>
                      </a:r>
                    </a:p>
                  </a:txBody>
                  <a:tcPr/>
                </a:tc>
              </a:tr>
              <a:tr h="19087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Forecast demand for new services more effectively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Demand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30/6/2048</a:t>
                      </a:r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17829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4773695" y="109792"/>
            <a:ext cx="4110903" cy="8858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Date: </a:t>
            </a:r>
            <a:r>
              <a:rPr lang="en-US" sz="1800" dirty="0" smtClean="0">
                <a:solidFill>
                  <a:srgbClr val="FF0000"/>
                </a:solidFill>
              </a:rPr>
              <a:t>4/5/2048</a:t>
            </a: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Owner: </a:t>
            </a:r>
            <a:r>
              <a:rPr lang="en-US" sz="1800" dirty="0" smtClean="0">
                <a:solidFill>
                  <a:srgbClr val="FF0000"/>
                </a:solidFill>
              </a:rPr>
              <a:t>Demand Manager</a:t>
            </a:r>
            <a:endParaRPr lang="en-US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281617"/>
              </p:ext>
            </p:extLst>
          </p:nvPr>
        </p:nvGraphicFramePr>
        <p:xfrm>
          <a:off x="5148064" y="2990897"/>
          <a:ext cx="361875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38"/>
                <a:gridCol w="1115077"/>
                <a:gridCol w="912338"/>
              </a:tblGrid>
              <a:tr h="152409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Mitigation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Due Date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Customers will complain if capacity increase takes too long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30/6/2048</a:t>
                      </a:r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Too many customers lead</a:t>
                      </a:r>
                      <a:r>
                        <a:rPr lang="en-US" sz="800" baseline="0" dirty="0" smtClean="0"/>
                        <a:t> to higher demand for services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30/6/2048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</a:tr>
              <a:tr h="15053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6" y="3212976"/>
            <a:ext cx="4337756" cy="260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4049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410</Words>
  <Application>Microsoft Office PowerPoint</Application>
  <PresentationFormat>On-screen Show (4:3)</PresentationFormat>
  <Paragraphs>122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Origin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2018-10-16T09:28:58Z</dcterms:created>
  <dcterms:modified xsi:type="dcterms:W3CDTF">2018-10-17T05:58:34Z</dcterms:modified>
</cp:coreProperties>
</file>